
<file path=[Content_Types].xml><?xml version="1.0" encoding="utf-8"?>
<Types xmlns="http://schemas.openxmlformats.org/package/2006/content-types">
  <Default Extension="png" ContentType="image/png"/>
  <Default Extension="jpeg" ContentType="image/jpeg"/>
  <Default Extension="m4a" ContentType="audio/unknown"/>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60" r:id="rId4"/>
    <p:sldId id="261" r:id="rId5"/>
    <p:sldId id="262" r:id="rId6"/>
    <p:sldId id="259" r:id="rId7"/>
    <p:sldId id="263" r:id="rId8"/>
    <p:sldId id="264" r:id="rId9"/>
    <p:sldId id="267"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2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83123A-88FB-453C-BD02-3CD31470AC27}" type="datetimeFigureOut">
              <a:rPr lang="en-US" smtClean="0"/>
              <a:t>2/27/2016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7E701E-C6C4-4CEA-B714-02E25EF5DFD2}" type="slidenum">
              <a:rPr lang="en-US" smtClean="0"/>
              <a:t>‹#›</a:t>
            </a:fld>
            <a:endParaRPr lang="en-US"/>
          </a:p>
        </p:txBody>
      </p:sp>
    </p:spTree>
    <p:extLst>
      <p:ext uri="{BB962C8B-B14F-4D97-AF65-F5344CB8AC3E}">
        <p14:creationId xmlns:p14="http://schemas.microsoft.com/office/powerpoint/2010/main" val="2839987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7E701E-C6C4-4CEA-B714-02E25EF5DFD2}" type="slidenum">
              <a:rPr lang="en-US" smtClean="0"/>
              <a:t>10</a:t>
            </a:fld>
            <a:endParaRPr lang="en-US"/>
          </a:p>
        </p:txBody>
      </p:sp>
    </p:spTree>
    <p:extLst>
      <p:ext uri="{BB962C8B-B14F-4D97-AF65-F5344CB8AC3E}">
        <p14:creationId xmlns:p14="http://schemas.microsoft.com/office/powerpoint/2010/main" val="436515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6CC56218-2C5F-4142-9AA1-CB0234888596}" type="datetimeFigureOut">
              <a:rPr lang="en-US" smtClean="0"/>
              <a:t>2/27/2016</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5BA6910D-4ECA-4B90-BE2D-399CDD01D492}"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CC56218-2C5F-4142-9AA1-CB0234888596}" type="datetimeFigureOut">
              <a:rPr lang="en-US" smtClean="0"/>
              <a:t>2/27/2016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6910D-4ECA-4B90-BE2D-399CDD01D492}"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6CC56218-2C5F-4142-9AA1-CB0234888596}" type="datetimeFigureOut">
              <a:rPr lang="en-US" smtClean="0"/>
              <a:t>2/27/2016</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5BA6910D-4ECA-4B90-BE2D-399CDD01D492}"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CC56218-2C5F-4142-9AA1-CB0234888596}" type="datetimeFigureOut">
              <a:rPr lang="en-US" smtClean="0"/>
              <a:t>2/27/2016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6910D-4ECA-4B90-BE2D-399CDD01D492}"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CC56218-2C5F-4142-9AA1-CB0234888596}" type="datetimeFigureOut">
              <a:rPr lang="en-US" smtClean="0"/>
              <a:t>2/27/2016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A6910D-4ECA-4B90-BE2D-399CDD01D492}"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CC56218-2C5F-4142-9AA1-CB0234888596}" type="datetimeFigureOut">
              <a:rPr lang="en-US" smtClean="0"/>
              <a:t>2/27/2016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A6910D-4ECA-4B90-BE2D-399CDD01D492}"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CC56218-2C5F-4142-9AA1-CB0234888596}" type="datetimeFigureOut">
              <a:rPr lang="en-US" smtClean="0"/>
              <a:t>2/27/2016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A6910D-4ECA-4B90-BE2D-399CDD01D49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56218-2C5F-4142-9AA1-CB0234888596}" type="datetimeFigureOut">
              <a:rPr lang="en-US" smtClean="0"/>
              <a:t>2/27/2016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5BA6910D-4ECA-4B90-BE2D-399CDD01D492}"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56218-2C5F-4142-9AA1-CB0234888596}" type="datetimeFigureOut">
              <a:rPr lang="en-US" smtClean="0"/>
              <a:t>2/27/2016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6910D-4ECA-4B90-BE2D-399CDD01D492}"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C56218-2C5F-4142-9AA1-CB0234888596}" type="datetimeFigureOut">
              <a:rPr lang="en-US" smtClean="0"/>
              <a:t>2/27/2016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6910D-4ECA-4B90-BE2D-399CDD01D49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CC56218-2C5F-4142-9AA1-CB0234888596}" type="datetimeFigureOut">
              <a:rPr lang="en-US" smtClean="0"/>
              <a:t>2/27/2016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5BA6910D-4ECA-4B90-BE2D-399CDD01D49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6CC56218-2C5F-4142-9AA1-CB0234888596}" type="datetimeFigureOut">
              <a:rPr lang="en-US" smtClean="0"/>
              <a:t>2/27/2016</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5BA6910D-4ECA-4B90-BE2D-399CDD01D49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8.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7500" lnSpcReduction="20000"/>
          </a:bodyPr>
          <a:lstStyle/>
          <a:p>
            <a:r>
              <a:rPr lang="en-US" dirty="0" smtClean="0">
                <a:solidFill>
                  <a:srgbClr val="0070C0"/>
                </a:solidFill>
              </a:rPr>
              <a:t>“Reading Lolita in Tehran”</a:t>
            </a:r>
          </a:p>
          <a:p>
            <a:r>
              <a:rPr lang="en-US" dirty="0" smtClean="0">
                <a:solidFill>
                  <a:srgbClr val="0070C0"/>
                </a:solidFill>
              </a:rPr>
              <a:t>By Azar Nafisi</a:t>
            </a:r>
          </a:p>
          <a:p>
            <a:r>
              <a:rPr lang="en-US" dirty="0" smtClean="0">
                <a:solidFill>
                  <a:srgbClr val="0070C0"/>
                </a:solidFill>
              </a:rPr>
              <a:t>Presentation by Laurel Gilmore</a:t>
            </a:r>
          </a:p>
          <a:p>
            <a:r>
              <a:rPr lang="en-US" dirty="0" smtClean="0">
                <a:solidFill>
                  <a:srgbClr val="0070C0"/>
                </a:solidFill>
              </a:rPr>
              <a:t>Post University </a:t>
            </a:r>
          </a:p>
          <a:p>
            <a:r>
              <a:rPr lang="en-US" dirty="0" smtClean="0">
                <a:solidFill>
                  <a:srgbClr val="0070C0"/>
                </a:solidFill>
              </a:rPr>
              <a:t>February 25, 2016</a:t>
            </a:r>
          </a:p>
          <a:p>
            <a:endParaRPr lang="en-US" dirty="0"/>
          </a:p>
        </p:txBody>
      </p:sp>
      <p:sp>
        <p:nvSpPr>
          <p:cNvPr id="2" name="Title 1"/>
          <p:cNvSpPr>
            <a:spLocks noGrp="1"/>
          </p:cNvSpPr>
          <p:nvPr>
            <p:ph type="title"/>
          </p:nvPr>
        </p:nvSpPr>
        <p:spPr/>
        <p:txBody>
          <a:bodyPr/>
          <a:lstStyle/>
          <a:p>
            <a:r>
              <a:rPr lang="en-US" dirty="0" smtClean="0">
                <a:solidFill>
                  <a:srgbClr val="0070C0"/>
                </a:solidFill>
              </a:rPr>
              <a:t>Memoir, Memory and Mastery Project</a:t>
            </a:r>
            <a:endParaRPr lang="en-US" dirty="0">
              <a:solidFill>
                <a:srgbClr val="0070C0"/>
              </a:solidFill>
            </a:endParaRPr>
          </a:p>
        </p:txBody>
      </p:sp>
      <p:pic>
        <p:nvPicPr>
          <p:cNvPr id="4" name="Voice_003.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15200" y="4648200"/>
            <a:ext cx="609600" cy="6096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6600" y="4419600"/>
            <a:ext cx="1009650" cy="1524000"/>
          </a:xfrm>
          <a:prstGeom prst="rect">
            <a:avLst/>
          </a:prstGeom>
        </p:spPr>
      </p:pic>
    </p:spTree>
    <p:extLst>
      <p:ext uri="{BB962C8B-B14F-4D97-AF65-F5344CB8AC3E}">
        <p14:creationId xmlns:p14="http://schemas.microsoft.com/office/powerpoint/2010/main" val="39736680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7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1600" dirty="0" smtClean="0">
                <a:solidFill>
                  <a:srgbClr val="0070C0"/>
                </a:solidFill>
              </a:rPr>
              <a:t>This fascinating book was written by a female educator living in Iran right after the overturn of the Shah.  Azar Nafisi resigned a professorship at a prestigious university when she found she could no longer submit to the restrictions which hobbled her ability to teach.</a:t>
            </a:r>
          </a:p>
          <a:p>
            <a:r>
              <a:rPr lang="en-US" sz="1600" dirty="0" smtClean="0">
                <a:solidFill>
                  <a:srgbClr val="0070C0"/>
                </a:solidFill>
              </a:rPr>
              <a:t>Professor Nafisi selected seven young women to form a book club from which they read, and examined, English literature.</a:t>
            </a:r>
          </a:p>
          <a:p>
            <a:r>
              <a:rPr lang="en-US" sz="1600" dirty="0" smtClean="0">
                <a:solidFill>
                  <a:srgbClr val="0070C0"/>
                </a:solidFill>
              </a:rPr>
              <a:t>The women in the club looked to her as a mentor and guide.  The women were different from each other but shared a common appreciation for the opportunity to study this literature.</a:t>
            </a:r>
          </a:p>
          <a:p>
            <a:r>
              <a:rPr lang="en-US" sz="1600" dirty="0" smtClean="0">
                <a:solidFill>
                  <a:srgbClr val="0070C0"/>
                </a:solidFill>
              </a:rPr>
              <a:t>The book is a history of how Iran changed and the impact it had, not only on women, but on men as well.  It was a cultural revolution. </a:t>
            </a:r>
          </a:p>
          <a:p>
            <a:endParaRPr lang="en-US" sz="1600" dirty="0">
              <a:solidFill>
                <a:srgbClr val="0070C0"/>
              </a:solidFill>
            </a:endParaRPr>
          </a:p>
          <a:p>
            <a:pPr marL="0" indent="0">
              <a:buNone/>
            </a:pPr>
            <a:r>
              <a:rPr lang="en-US" sz="1600" dirty="0" smtClean="0">
                <a:solidFill>
                  <a:srgbClr val="0070C0"/>
                </a:solidFill>
              </a:rPr>
              <a:t>Professor Nafisi and her students make it real.  As women, they are finding ways to circumvent and oppose the Revolutionary Committee and the religious teachers.  Their escape to Nafisi's living room, and </a:t>
            </a:r>
            <a:r>
              <a:rPr lang="en-US" sz="1600" i="1" dirty="0" smtClean="0">
                <a:solidFill>
                  <a:srgbClr val="0070C0"/>
                </a:solidFill>
              </a:rPr>
              <a:t>Lolita</a:t>
            </a:r>
            <a:r>
              <a:rPr lang="en-US" sz="1600" dirty="0" smtClean="0">
                <a:solidFill>
                  <a:srgbClr val="0070C0"/>
                </a:solidFill>
              </a:rPr>
              <a:t>, is described as their "link to that other worlds of tenderness, brightness and beauty." (Part 1, Chapter 17). It was their escape from the reality of an oppressive reality. </a:t>
            </a:r>
            <a:endParaRPr lang="en-US" sz="1600" dirty="0">
              <a:solidFill>
                <a:srgbClr val="0070C0"/>
              </a:solidFill>
            </a:endParaRPr>
          </a:p>
        </p:txBody>
      </p:sp>
      <p:sp>
        <p:nvSpPr>
          <p:cNvPr id="2" name="Title 1"/>
          <p:cNvSpPr>
            <a:spLocks noGrp="1"/>
          </p:cNvSpPr>
          <p:nvPr>
            <p:ph type="title"/>
          </p:nvPr>
        </p:nvSpPr>
        <p:spPr/>
        <p:txBody>
          <a:bodyPr>
            <a:normAutofit fontScale="90000"/>
          </a:bodyPr>
          <a:lstStyle/>
          <a:p>
            <a:r>
              <a:rPr lang="en-US" dirty="0" smtClean="0">
                <a:solidFill>
                  <a:srgbClr val="0070C0"/>
                </a:solidFill>
              </a:rPr>
              <a:t>Reading Lolita in Tehran:</a:t>
            </a:r>
            <a:br>
              <a:rPr lang="en-US" dirty="0" smtClean="0">
                <a:solidFill>
                  <a:srgbClr val="0070C0"/>
                </a:solidFill>
              </a:rPr>
            </a:br>
            <a:r>
              <a:rPr lang="en-US" dirty="0" smtClean="0">
                <a:solidFill>
                  <a:srgbClr val="0070C0"/>
                </a:solidFill>
              </a:rPr>
              <a:t> An Overview</a:t>
            </a:r>
            <a:r>
              <a:rPr lang="en-US" dirty="0" smtClean="0"/>
              <a:t>	</a:t>
            </a:r>
            <a:endParaRPr lang="en-US" dirty="0"/>
          </a:p>
        </p:txBody>
      </p:sp>
      <p:pic>
        <p:nvPicPr>
          <p:cNvPr id="4" name="Voice 004.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96200" y="5791200"/>
            <a:ext cx="609600" cy="609600"/>
          </a:xfrm>
          <a:prstGeom prst="rect">
            <a:avLst/>
          </a:prstGeom>
        </p:spPr>
      </p:pic>
    </p:spTree>
    <p:extLst>
      <p:ext uri="{BB962C8B-B14F-4D97-AF65-F5344CB8AC3E}">
        <p14:creationId xmlns:p14="http://schemas.microsoft.com/office/powerpoint/2010/main" val="41863829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89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1600" dirty="0" smtClean="0">
                <a:solidFill>
                  <a:srgbClr val="0070C0"/>
                </a:solidFill>
              </a:rPr>
              <a:t>Professor Nafisi had been exposed to many cultures, but identified herself as Iranian.  </a:t>
            </a:r>
          </a:p>
          <a:p>
            <a:r>
              <a:rPr lang="en-US" sz="1600" dirty="0" smtClean="0">
                <a:solidFill>
                  <a:srgbClr val="0070C0"/>
                </a:solidFill>
              </a:rPr>
              <a:t>Nieto defines culture as “the ever-changing values, traditions, social and political relationships, and worldview created, shared, and transformed by a group of people bound together by a combination of factors that can include a common history, geographic location, language, social class, and religion.” (Nieto, 2008, p.129).</a:t>
            </a:r>
          </a:p>
          <a:p>
            <a:r>
              <a:rPr lang="en-US" sz="1600" dirty="0" smtClean="0">
                <a:solidFill>
                  <a:srgbClr val="0070C0"/>
                </a:solidFill>
              </a:rPr>
              <a:t>Although there were many different ethnicities and sub-cultures in Iran, at the time the book was written, the religious leaders determined there should be only one – theirs.  </a:t>
            </a:r>
          </a:p>
          <a:p>
            <a:r>
              <a:rPr lang="en-US" sz="1600" dirty="0" smtClean="0">
                <a:solidFill>
                  <a:srgbClr val="0070C0"/>
                </a:solidFill>
              </a:rPr>
              <a:t>People who exhibited any kind of difference were persecuted, </a:t>
            </a:r>
            <a:r>
              <a:rPr lang="en-US" sz="1600" b="1" i="1" dirty="0" smtClean="0">
                <a:solidFill>
                  <a:srgbClr val="0070C0"/>
                </a:solidFill>
              </a:rPr>
              <a:t>flogged</a:t>
            </a:r>
            <a:r>
              <a:rPr lang="en-US" sz="1600" dirty="0" smtClean="0">
                <a:solidFill>
                  <a:srgbClr val="0070C0"/>
                </a:solidFill>
              </a:rPr>
              <a:t>, jailed</a:t>
            </a:r>
            <a:r>
              <a:rPr lang="en-US" sz="1600" dirty="0" smtClean="0">
                <a:solidFill>
                  <a:srgbClr val="0070C0"/>
                </a:solidFill>
              </a:rPr>
              <a:t>, or killed.</a:t>
            </a:r>
          </a:p>
          <a:p>
            <a:endParaRPr lang="en-US" sz="1600" dirty="0">
              <a:solidFill>
                <a:srgbClr val="0070C0"/>
              </a:solidFill>
            </a:endParaRPr>
          </a:p>
          <a:p>
            <a:pPr marL="0" indent="0">
              <a:buNone/>
            </a:pPr>
            <a:endParaRPr lang="en-US" sz="1600" dirty="0" smtClean="0">
              <a:solidFill>
                <a:srgbClr val="0070C0"/>
              </a:solidFill>
            </a:endParaRPr>
          </a:p>
          <a:p>
            <a:pPr marL="0" indent="0">
              <a:buNone/>
            </a:pPr>
            <a:endParaRPr lang="en-US" sz="1600" dirty="0">
              <a:solidFill>
                <a:srgbClr val="0070C0"/>
              </a:solidFill>
            </a:endParaRPr>
          </a:p>
          <a:p>
            <a:pPr marL="0" indent="0">
              <a:buNone/>
            </a:pPr>
            <a:endParaRPr lang="en-US" sz="1600" dirty="0" smtClean="0">
              <a:solidFill>
                <a:srgbClr val="0070C0"/>
              </a:solidFill>
            </a:endParaRPr>
          </a:p>
          <a:p>
            <a:pPr marL="0" indent="0">
              <a:buNone/>
            </a:pPr>
            <a:r>
              <a:rPr lang="en-US" sz="1600" dirty="0" smtClean="0">
                <a:solidFill>
                  <a:srgbClr val="0070C0"/>
                </a:solidFill>
              </a:rPr>
              <a:t>Nafisi </a:t>
            </a:r>
            <a:r>
              <a:rPr lang="en-US" sz="1600" dirty="0" smtClean="0">
                <a:solidFill>
                  <a:srgbClr val="0070C0"/>
                </a:solidFill>
              </a:rPr>
              <a:t>shared her experiences from travel, interactions with others, and always brought it around to how it related to being Iranian.</a:t>
            </a:r>
            <a:endParaRPr lang="en-US" sz="1600" dirty="0">
              <a:solidFill>
                <a:srgbClr val="0070C0"/>
              </a:solidFill>
            </a:endParaRPr>
          </a:p>
        </p:txBody>
      </p:sp>
      <p:sp>
        <p:nvSpPr>
          <p:cNvPr id="2" name="Title 1"/>
          <p:cNvSpPr>
            <a:spLocks noGrp="1"/>
          </p:cNvSpPr>
          <p:nvPr>
            <p:ph type="title"/>
          </p:nvPr>
        </p:nvSpPr>
        <p:spPr/>
        <p:txBody>
          <a:bodyPr>
            <a:normAutofit fontScale="90000"/>
          </a:bodyPr>
          <a:lstStyle/>
          <a:p>
            <a:r>
              <a:rPr lang="en-US" sz="2800" dirty="0" smtClean="0">
                <a:solidFill>
                  <a:srgbClr val="0070C0"/>
                </a:solidFill>
              </a:rPr>
              <a:t>Course Objective:	Reading Lolita in Tehran </a:t>
            </a:r>
            <a:br>
              <a:rPr lang="en-US" sz="2800" dirty="0" smtClean="0">
                <a:solidFill>
                  <a:srgbClr val="0070C0"/>
                </a:solidFill>
              </a:rPr>
            </a:br>
            <a:r>
              <a:rPr lang="en-US" sz="2800" dirty="0" smtClean="0">
                <a:solidFill>
                  <a:srgbClr val="0070C0"/>
                </a:solidFill>
              </a:rPr>
              <a:t>and Ethnic Identity</a:t>
            </a:r>
            <a:endParaRPr lang="en-US" sz="2800" dirty="0">
              <a:solidFill>
                <a:srgbClr val="0070C0"/>
              </a:solidFill>
            </a:endParaRPr>
          </a:p>
        </p:txBody>
      </p:sp>
      <p:pic>
        <p:nvPicPr>
          <p:cNvPr id="4" name="Voice_005.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43800" y="5715000"/>
            <a:ext cx="609600" cy="6096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0" y="4283741"/>
            <a:ext cx="1581150" cy="885444"/>
          </a:xfrm>
          <a:prstGeom prst="rect">
            <a:avLst/>
          </a:prstGeom>
        </p:spPr>
      </p:pic>
    </p:spTree>
    <p:extLst>
      <p:ext uri="{BB962C8B-B14F-4D97-AF65-F5344CB8AC3E}">
        <p14:creationId xmlns:p14="http://schemas.microsoft.com/office/powerpoint/2010/main" val="24853727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1600" dirty="0" smtClean="0">
                <a:solidFill>
                  <a:srgbClr val="0070C0"/>
                </a:solidFill>
              </a:rPr>
              <a:t>Difficulties in teaching/learning</a:t>
            </a:r>
          </a:p>
          <a:p>
            <a:pPr lvl="1"/>
            <a:r>
              <a:rPr lang="en-US" sz="1200" dirty="0" smtClean="0">
                <a:solidFill>
                  <a:srgbClr val="0070C0"/>
                </a:solidFill>
              </a:rPr>
              <a:t>Nafisi discusses how restrictive the syllabus became</a:t>
            </a:r>
          </a:p>
          <a:p>
            <a:pPr lvl="1"/>
            <a:r>
              <a:rPr lang="en-US" sz="1200" dirty="0" smtClean="0">
                <a:solidFill>
                  <a:srgbClr val="0070C0"/>
                </a:solidFill>
              </a:rPr>
              <a:t>Lack of materials – she copied books and shared with the students.  </a:t>
            </a:r>
          </a:p>
          <a:p>
            <a:pPr lvl="1"/>
            <a:r>
              <a:rPr lang="en-US" sz="1200" dirty="0" smtClean="0">
                <a:solidFill>
                  <a:srgbClr val="0070C0"/>
                </a:solidFill>
              </a:rPr>
              <a:t>Bookstores no longer selling “Western” literature</a:t>
            </a:r>
          </a:p>
          <a:p>
            <a:pPr lvl="1"/>
            <a:r>
              <a:rPr lang="en-US" sz="1200" dirty="0" smtClean="0">
                <a:solidFill>
                  <a:srgbClr val="0070C0"/>
                </a:solidFill>
              </a:rPr>
              <a:t>Classroom “religious monitors” who restricted and interrupted lectures</a:t>
            </a:r>
          </a:p>
          <a:p>
            <a:pPr lvl="1"/>
            <a:r>
              <a:rPr lang="en-US" sz="1200" dirty="0" smtClean="0">
                <a:solidFill>
                  <a:srgbClr val="0070C0"/>
                </a:solidFill>
              </a:rPr>
              <a:t>Bombs</a:t>
            </a:r>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Difficulties in blending cultures</a:t>
            </a:r>
          </a:p>
          <a:p>
            <a:pPr lvl="1"/>
            <a:r>
              <a:rPr lang="en-US" sz="1200" dirty="0" smtClean="0">
                <a:solidFill>
                  <a:srgbClr val="0070C0"/>
                </a:solidFill>
              </a:rPr>
              <a:t>It became impossible for non-Muslims to attend class</a:t>
            </a:r>
          </a:p>
          <a:p>
            <a:pPr lvl="1"/>
            <a:r>
              <a:rPr lang="en-US" sz="1200" dirty="0" smtClean="0">
                <a:solidFill>
                  <a:srgbClr val="0070C0"/>
                </a:solidFill>
              </a:rPr>
              <a:t>Socio-economic status became more divisive as students and teachers without extra religious influence could be jailed or killed </a:t>
            </a:r>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Difficulties in achievement</a:t>
            </a:r>
          </a:p>
          <a:p>
            <a:pPr lvl="1"/>
            <a:r>
              <a:rPr lang="en-US" sz="1200" dirty="0" smtClean="0">
                <a:solidFill>
                  <a:srgbClr val="0070C0"/>
                </a:solidFill>
              </a:rPr>
              <a:t>One student of Nafisi’s book club was not allowed to drive herself to the meetings.  Although she technically owned the car, her brother took control of it and her ability to move about freely.</a:t>
            </a:r>
          </a:p>
          <a:p>
            <a:pPr lvl="1"/>
            <a:endParaRPr lang="en-US" sz="1200" dirty="0">
              <a:solidFill>
                <a:srgbClr val="0070C0"/>
              </a:solidFill>
            </a:endParaRPr>
          </a:p>
          <a:p>
            <a:pPr marL="457200" lvl="1" indent="0">
              <a:buNone/>
            </a:pPr>
            <a:endParaRPr lang="en-US" sz="1200" dirty="0" smtClean="0">
              <a:solidFill>
                <a:srgbClr val="0070C0"/>
              </a:solidFill>
            </a:endParaRPr>
          </a:p>
          <a:p>
            <a:pPr marL="0" indent="0">
              <a:buNone/>
            </a:pPr>
            <a:r>
              <a:rPr lang="en-US" sz="1600" dirty="0" smtClean="0">
                <a:solidFill>
                  <a:srgbClr val="0070C0"/>
                </a:solidFill>
              </a:rPr>
              <a:t>Part 4, Chapter 12…Nafisi and her husband attend a “concert” where four young Iranian men did a rendition of the Gipsy Kings.  They were not allowed to sing or demonstrate enthusiasm:  “to show emotion would be un-Islamic”.  She notes that although they were talented, they would never be able to achieve success.</a:t>
            </a:r>
            <a:endParaRPr lang="en-US" sz="1600" dirty="0">
              <a:solidFill>
                <a:srgbClr val="0070C0"/>
              </a:solidFill>
            </a:endParaRPr>
          </a:p>
          <a:p>
            <a:endParaRPr lang="en-US" sz="1600" dirty="0" smtClean="0"/>
          </a:p>
          <a:p>
            <a:endParaRPr lang="en-US" sz="1600" dirty="0"/>
          </a:p>
        </p:txBody>
      </p:sp>
      <p:sp>
        <p:nvSpPr>
          <p:cNvPr id="2" name="Title 1"/>
          <p:cNvSpPr>
            <a:spLocks noGrp="1"/>
          </p:cNvSpPr>
          <p:nvPr>
            <p:ph type="title"/>
          </p:nvPr>
        </p:nvSpPr>
        <p:spPr/>
        <p:txBody>
          <a:bodyPr>
            <a:normAutofit fontScale="90000"/>
          </a:bodyPr>
          <a:lstStyle/>
          <a:p>
            <a:r>
              <a:rPr lang="en-US" sz="2800" dirty="0" smtClean="0">
                <a:solidFill>
                  <a:srgbClr val="0070C0"/>
                </a:solidFill>
              </a:rPr>
              <a:t>Course Objective: Reading Lolita in Tehran</a:t>
            </a:r>
            <a:br>
              <a:rPr lang="en-US" sz="2800" dirty="0" smtClean="0">
                <a:solidFill>
                  <a:srgbClr val="0070C0"/>
                </a:solidFill>
              </a:rPr>
            </a:br>
            <a:r>
              <a:rPr lang="en-US" sz="2800" dirty="0" smtClean="0">
                <a:solidFill>
                  <a:srgbClr val="0070C0"/>
                </a:solidFill>
              </a:rPr>
              <a:t>and Analysis of How Culture Affects Learning and Achievement</a:t>
            </a:r>
            <a:br>
              <a:rPr lang="en-US" sz="2800" dirty="0" smtClean="0">
                <a:solidFill>
                  <a:srgbClr val="0070C0"/>
                </a:solidFill>
              </a:rPr>
            </a:br>
            <a:endParaRPr lang="en-US" sz="2800" dirty="0">
              <a:solidFill>
                <a:srgbClr val="0070C0"/>
              </a:solidFill>
            </a:endParaRPr>
          </a:p>
        </p:txBody>
      </p:sp>
      <p:pic>
        <p:nvPicPr>
          <p:cNvPr id="4" name="Voice 006.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91400" y="2209800"/>
            <a:ext cx="609600" cy="609600"/>
          </a:xfrm>
          <a:prstGeom prst="rect">
            <a:avLst/>
          </a:prstGeom>
        </p:spPr>
      </p:pic>
    </p:spTree>
    <p:extLst>
      <p:ext uri="{BB962C8B-B14F-4D97-AF65-F5344CB8AC3E}">
        <p14:creationId xmlns:p14="http://schemas.microsoft.com/office/powerpoint/2010/main" val="29671108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91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752600"/>
            <a:ext cx="8407893" cy="4636008"/>
          </a:xfrm>
        </p:spPr>
        <p:txBody>
          <a:bodyPr>
            <a:normAutofit fontScale="92500" lnSpcReduction="20000"/>
          </a:bodyPr>
          <a:lstStyle/>
          <a:p>
            <a:r>
              <a:rPr lang="en-US" sz="1600" dirty="0" smtClean="0">
                <a:solidFill>
                  <a:srgbClr val="0070C0"/>
                </a:solidFill>
              </a:rPr>
              <a:t>Gender, Sexuality, and Religion are the recurring themes in this book.  </a:t>
            </a:r>
            <a:endParaRPr lang="en-US" sz="1600" dirty="0">
              <a:solidFill>
                <a:srgbClr val="0070C0"/>
              </a:solidFill>
            </a:endParaRPr>
          </a:p>
          <a:p>
            <a:r>
              <a:rPr lang="en-US" sz="1600" dirty="0" smtClean="0">
                <a:solidFill>
                  <a:srgbClr val="0070C0"/>
                </a:solidFill>
              </a:rPr>
              <a:t>Women are second class citizens.</a:t>
            </a:r>
          </a:p>
          <a:p>
            <a:r>
              <a:rPr lang="en-US" sz="1600" dirty="0" smtClean="0">
                <a:solidFill>
                  <a:srgbClr val="0070C0"/>
                </a:solidFill>
              </a:rPr>
              <a:t>Women are not allowed to exhibit any form of sexuality.</a:t>
            </a:r>
          </a:p>
          <a:p>
            <a:r>
              <a:rPr lang="en-US" sz="1600" dirty="0" smtClean="0">
                <a:solidFill>
                  <a:srgbClr val="0070C0"/>
                </a:solidFill>
              </a:rPr>
              <a:t>Islam is the only religion allowed.</a:t>
            </a:r>
          </a:p>
          <a:p>
            <a:endParaRPr lang="en-US" sz="1600" dirty="0">
              <a:solidFill>
                <a:srgbClr val="0070C0"/>
              </a:solidFill>
            </a:endParaRPr>
          </a:p>
          <a:p>
            <a:endParaRPr lang="en-US" sz="1600" dirty="0" smtClean="0">
              <a:solidFill>
                <a:srgbClr val="0070C0"/>
              </a:solidFill>
            </a:endParaRPr>
          </a:p>
          <a:p>
            <a:endParaRPr lang="en-US" sz="1600" dirty="0">
              <a:solidFill>
                <a:srgbClr val="0070C0"/>
              </a:solidFill>
            </a:endParaRPr>
          </a:p>
          <a:p>
            <a:endParaRPr lang="en-US" sz="1600" dirty="0" smtClean="0">
              <a:solidFill>
                <a:srgbClr val="0070C0"/>
              </a:solidFill>
            </a:endParaRPr>
          </a:p>
          <a:p>
            <a:endParaRPr lang="en-US" sz="1600" dirty="0" smtClean="0">
              <a:solidFill>
                <a:srgbClr val="0070C0"/>
              </a:solidFill>
            </a:endParaRP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Part </a:t>
            </a:r>
            <a:r>
              <a:rPr lang="en-US" sz="1600" dirty="0" smtClean="0">
                <a:solidFill>
                  <a:srgbClr val="0070C0"/>
                </a:solidFill>
              </a:rPr>
              <a:t>3, Chapter 12.  Nafisi returns to academia and is greeted with an anonymous note:</a:t>
            </a:r>
          </a:p>
          <a:p>
            <a:endParaRPr lang="en-US" sz="1600" dirty="0">
              <a:solidFill>
                <a:srgbClr val="0070C0"/>
              </a:solidFill>
            </a:endParaRPr>
          </a:p>
          <a:p>
            <a:pPr lvl="1">
              <a:buFont typeface="Wingdings" panose="05000000000000000000" pitchFamily="2" charset="2"/>
              <a:buChar char="v"/>
            </a:pPr>
            <a:r>
              <a:rPr lang="en-US" sz="1200" b="1" dirty="0" smtClean="0">
                <a:solidFill>
                  <a:srgbClr val="0070C0"/>
                </a:solidFill>
              </a:rPr>
              <a:t>The adulterous Nafisi should be expelled.</a:t>
            </a:r>
          </a:p>
          <a:p>
            <a:pPr lvl="1"/>
            <a:endParaRPr lang="en-US" sz="1200" b="1" dirty="0">
              <a:solidFill>
                <a:srgbClr val="0070C0"/>
              </a:solidFill>
            </a:endParaRPr>
          </a:p>
          <a:p>
            <a:pPr marL="457200" lvl="1" indent="0">
              <a:buNone/>
            </a:pPr>
            <a:r>
              <a:rPr lang="en-US" sz="1200" dirty="0" smtClean="0">
                <a:solidFill>
                  <a:srgbClr val="0070C0"/>
                </a:solidFill>
              </a:rPr>
              <a:t>The word “adulterous” had no meaning other than an insult, but it could be used to deprive her of her “livelihood” or even cause her to be whipped or imprisoned.</a:t>
            </a:r>
          </a:p>
          <a:p>
            <a:pPr marL="457200" lvl="1" indent="0">
              <a:buNone/>
            </a:pPr>
            <a:endParaRPr lang="en-US" sz="1200" dirty="0" smtClean="0">
              <a:solidFill>
                <a:srgbClr val="0070C0"/>
              </a:solidFill>
            </a:endParaRPr>
          </a:p>
          <a:p>
            <a:pPr marL="457200" lvl="1" indent="0">
              <a:buNone/>
            </a:pPr>
            <a:r>
              <a:rPr lang="en-US" sz="1200" dirty="0" smtClean="0">
                <a:solidFill>
                  <a:srgbClr val="0070C0"/>
                </a:solidFill>
              </a:rPr>
              <a:t>Hossain (2013) points out the opportunities teachers have for “teachable moments” and Nafisi takes the initiative in the book club to discuss differences and exposes her students to ideas which the regime would not allow for open discussion.</a:t>
            </a:r>
            <a:endParaRPr lang="en-US" sz="1200" dirty="0">
              <a:solidFill>
                <a:srgbClr val="0070C0"/>
              </a:solidFill>
            </a:endParaRPr>
          </a:p>
        </p:txBody>
      </p:sp>
      <p:sp>
        <p:nvSpPr>
          <p:cNvPr id="2" name="Title 1"/>
          <p:cNvSpPr>
            <a:spLocks noGrp="1"/>
          </p:cNvSpPr>
          <p:nvPr>
            <p:ph type="title"/>
          </p:nvPr>
        </p:nvSpPr>
        <p:spPr/>
        <p:txBody>
          <a:bodyPr>
            <a:normAutofit fontScale="90000"/>
          </a:bodyPr>
          <a:lstStyle/>
          <a:p>
            <a:r>
              <a:rPr lang="en-US" sz="2800" dirty="0" smtClean="0">
                <a:solidFill>
                  <a:srgbClr val="0070C0"/>
                </a:solidFill>
              </a:rPr>
              <a:t>Course Objective:	Reading Lolita in Tehran </a:t>
            </a:r>
            <a:br>
              <a:rPr lang="en-US" sz="2800" dirty="0" smtClean="0">
                <a:solidFill>
                  <a:srgbClr val="0070C0"/>
                </a:solidFill>
              </a:rPr>
            </a:br>
            <a:r>
              <a:rPr lang="en-US" sz="2800" dirty="0" smtClean="0">
                <a:solidFill>
                  <a:srgbClr val="0070C0"/>
                </a:solidFill>
              </a:rPr>
              <a:t>and Gender, Sexuality, and Religion</a:t>
            </a:r>
            <a:endParaRPr lang="en-US" sz="2800" dirty="0">
              <a:solidFill>
                <a:srgbClr val="0070C0"/>
              </a:solidFill>
            </a:endParaRPr>
          </a:p>
        </p:txBody>
      </p:sp>
      <p:pic>
        <p:nvPicPr>
          <p:cNvPr id="4" name="Voice 007.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48600" y="5943600"/>
            <a:ext cx="609600" cy="6096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4000" y="2828925"/>
            <a:ext cx="1857375" cy="12092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2600" y="2743200"/>
            <a:ext cx="1728922" cy="1295023"/>
          </a:xfrm>
          <a:prstGeom prst="rect">
            <a:avLst/>
          </a:prstGeom>
        </p:spPr>
      </p:pic>
    </p:spTree>
    <p:extLst>
      <p:ext uri="{BB962C8B-B14F-4D97-AF65-F5344CB8AC3E}">
        <p14:creationId xmlns:p14="http://schemas.microsoft.com/office/powerpoint/2010/main" val="22568624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68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sz="1600" dirty="0" smtClean="0">
                <a:solidFill>
                  <a:srgbClr val="0070C0"/>
                </a:solidFill>
              </a:rPr>
              <a:t>Considering the society from which the author comes, how did she use principles of cultural competence and cultural responsive teaching in her practice?</a:t>
            </a:r>
          </a:p>
          <a:p>
            <a:r>
              <a:rPr lang="en-US" sz="1600" dirty="0" smtClean="0">
                <a:solidFill>
                  <a:srgbClr val="0070C0"/>
                </a:solidFill>
              </a:rPr>
              <a:t>Nafisi wanted to share her love of literature with others.  When she realized it could no longer be done effectively in a traditional university setting, she created a small, but diverse, group of women that she could teach and encourage.</a:t>
            </a:r>
          </a:p>
          <a:p>
            <a:r>
              <a:rPr lang="en-US" sz="1600" dirty="0" smtClean="0">
                <a:solidFill>
                  <a:srgbClr val="0070C0"/>
                </a:solidFill>
              </a:rPr>
              <a:t>The women walked into her home and shed their robes and scarves and became real again.</a:t>
            </a:r>
          </a:p>
          <a:p>
            <a:r>
              <a:rPr lang="en-US" sz="1600" dirty="0" smtClean="0">
                <a:solidFill>
                  <a:srgbClr val="0070C0"/>
                </a:solidFill>
              </a:rPr>
              <a:t>Gorski (2013) gives us some classroom strategies, which Nafisi clearly incorporated:</a:t>
            </a:r>
          </a:p>
          <a:p>
            <a:pPr lvl="1"/>
            <a:r>
              <a:rPr lang="en-US" sz="1300" b="1" dirty="0" smtClean="0">
                <a:solidFill>
                  <a:srgbClr val="0070C0"/>
                </a:solidFill>
              </a:rPr>
              <a:t>Express high expectations --- the women knew of her expectations that they would learn and succeed</a:t>
            </a:r>
          </a:p>
          <a:p>
            <a:pPr lvl="1"/>
            <a:r>
              <a:rPr lang="en-US" sz="1300" b="1" dirty="0" smtClean="0">
                <a:solidFill>
                  <a:srgbClr val="0070C0"/>
                </a:solidFill>
              </a:rPr>
              <a:t>Enhance family involvement --- her family was involved and some of the students spent time with them</a:t>
            </a:r>
          </a:p>
          <a:p>
            <a:pPr lvl="1"/>
            <a:r>
              <a:rPr lang="en-US" sz="1300" b="1" dirty="0" smtClean="0">
                <a:solidFill>
                  <a:srgbClr val="0070C0"/>
                </a:solidFill>
              </a:rPr>
              <a:t>Incorporate arts into instruction --- music, paintings in her home</a:t>
            </a:r>
          </a:p>
          <a:p>
            <a:pPr lvl="1"/>
            <a:r>
              <a:rPr lang="en-US" sz="1300" b="1" dirty="0" smtClean="0">
                <a:solidFill>
                  <a:srgbClr val="0070C0"/>
                </a:solidFill>
              </a:rPr>
              <a:t>Incorporate movement into instruction --- the “trial” of The Great Gatsby</a:t>
            </a:r>
          </a:p>
          <a:p>
            <a:pPr lvl="1"/>
            <a:r>
              <a:rPr lang="en-US" sz="1300" b="1" dirty="0" smtClean="0">
                <a:solidFill>
                  <a:srgbClr val="0070C0"/>
                </a:solidFill>
              </a:rPr>
              <a:t>Focus on student and family strengths --- she acknowledged each student’s individual strengths </a:t>
            </a:r>
          </a:p>
          <a:p>
            <a:pPr lvl="1"/>
            <a:r>
              <a:rPr lang="en-US" sz="1300" b="1" dirty="0" smtClean="0">
                <a:solidFill>
                  <a:srgbClr val="0070C0"/>
                </a:solidFill>
              </a:rPr>
              <a:t>Analyze materials for class bias --- carefully chosen literature</a:t>
            </a:r>
          </a:p>
          <a:p>
            <a:pPr lvl="1"/>
            <a:r>
              <a:rPr lang="en-US" sz="1300" b="1" dirty="0" smtClean="0">
                <a:solidFill>
                  <a:srgbClr val="0070C0"/>
                </a:solidFill>
              </a:rPr>
              <a:t>Promote literacy enjoyment --- the stories came to life…</a:t>
            </a:r>
          </a:p>
          <a:p>
            <a:pPr lvl="2"/>
            <a:r>
              <a:rPr lang="en-US" sz="1300" b="1" dirty="0" smtClean="0">
                <a:solidFill>
                  <a:schemeClr val="accent3">
                    <a:lumMod val="75000"/>
                  </a:schemeClr>
                </a:solidFill>
              </a:rPr>
              <a:t>Part 1, Chapter 11.  "A novel is not an allegory...It is the sensual experience of another world.  If you don't enter that world, hold your breath with the characters and become involved in their destiny, you won't be able to empathize, and empathy is at the heart of a novel.  This is how you read a novel:  you inhale the experience.  So start breathing..."</a:t>
            </a:r>
          </a:p>
          <a:p>
            <a:pPr lvl="1"/>
            <a:r>
              <a:rPr lang="en-US" sz="1300" b="1" dirty="0" smtClean="0">
                <a:solidFill>
                  <a:srgbClr val="0070C0"/>
                </a:solidFill>
              </a:rPr>
              <a:t>Reach out to families early and often</a:t>
            </a:r>
          </a:p>
          <a:p>
            <a:pPr lvl="1"/>
            <a:r>
              <a:rPr lang="en-US" sz="1300" b="1" dirty="0" smtClean="0">
                <a:solidFill>
                  <a:srgbClr val="0070C0"/>
                </a:solidFill>
              </a:rPr>
              <a:t>Nurture relationships with community agencies --- her “magician”</a:t>
            </a:r>
          </a:p>
          <a:p>
            <a:pPr lvl="1"/>
            <a:r>
              <a:rPr lang="en-US" sz="1300" b="1" dirty="0" smtClean="0">
                <a:solidFill>
                  <a:srgbClr val="0070C0"/>
                </a:solidFill>
              </a:rPr>
              <a:t>Reduce class size – 7 students</a:t>
            </a:r>
          </a:p>
        </p:txBody>
      </p:sp>
      <p:sp>
        <p:nvSpPr>
          <p:cNvPr id="2" name="Title 1"/>
          <p:cNvSpPr>
            <a:spLocks noGrp="1"/>
          </p:cNvSpPr>
          <p:nvPr>
            <p:ph type="title"/>
          </p:nvPr>
        </p:nvSpPr>
        <p:spPr/>
        <p:txBody>
          <a:bodyPr>
            <a:noAutofit/>
          </a:bodyPr>
          <a:lstStyle/>
          <a:p>
            <a:r>
              <a:rPr lang="en-US" sz="2800" dirty="0" smtClean="0">
                <a:solidFill>
                  <a:srgbClr val="0070C0"/>
                </a:solidFill>
              </a:rPr>
              <a:t>Author’s Society and Her Use of Principles of Cultural Competence</a:t>
            </a:r>
            <a:endParaRPr lang="en-US" sz="2800" dirty="0">
              <a:solidFill>
                <a:srgbClr val="0070C0"/>
              </a:solidFill>
            </a:endParaRPr>
          </a:p>
        </p:txBody>
      </p:sp>
      <p:pic>
        <p:nvPicPr>
          <p:cNvPr id="4" name="Voice 008.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96200" y="5638800"/>
            <a:ext cx="609600" cy="609600"/>
          </a:xfrm>
          <a:prstGeom prst="rect">
            <a:avLst/>
          </a:prstGeom>
        </p:spPr>
      </p:pic>
    </p:spTree>
    <p:extLst>
      <p:ext uri="{BB962C8B-B14F-4D97-AF65-F5344CB8AC3E}">
        <p14:creationId xmlns:p14="http://schemas.microsoft.com/office/powerpoint/2010/main" val="27594163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90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600" dirty="0" smtClean="0">
                <a:solidFill>
                  <a:srgbClr val="0070C0"/>
                </a:solidFill>
              </a:rPr>
              <a:t>The people of Iran wanted change.  They celebrated the overthrow of the Shah and embraced a new, religious order.  However, it quickly became oppressive and they lost their cultural identity.  </a:t>
            </a:r>
          </a:p>
          <a:p>
            <a:r>
              <a:rPr lang="en-US" sz="1600" dirty="0" smtClean="0">
                <a:solidFill>
                  <a:srgbClr val="0070C0"/>
                </a:solidFill>
              </a:rPr>
              <a:t>Part 1, Chapter 7, "As I approached the campus, the number of slogans on the walls and their demands increased.  Never once was there a protest against the killings:  the demands were almost always punctually for more blood.  I, like others, went about my business“.  The people abdicated control over their own lives.</a:t>
            </a:r>
          </a:p>
          <a:p>
            <a:r>
              <a:rPr lang="en-US" sz="1600" dirty="0" smtClean="0">
                <a:solidFill>
                  <a:srgbClr val="0070C0"/>
                </a:solidFill>
              </a:rPr>
              <a:t>I would have done everything in my power to leave.</a:t>
            </a:r>
          </a:p>
          <a:p>
            <a:endParaRPr lang="en-US" sz="1800" dirty="0"/>
          </a:p>
        </p:txBody>
      </p:sp>
      <p:sp>
        <p:nvSpPr>
          <p:cNvPr id="2" name="Title 1"/>
          <p:cNvSpPr>
            <a:spLocks noGrp="1"/>
          </p:cNvSpPr>
          <p:nvPr>
            <p:ph type="title"/>
          </p:nvPr>
        </p:nvSpPr>
        <p:spPr/>
        <p:txBody>
          <a:bodyPr>
            <a:normAutofit/>
          </a:bodyPr>
          <a:lstStyle/>
          <a:p>
            <a:r>
              <a:rPr lang="en-US" sz="2800" dirty="0" smtClean="0">
                <a:solidFill>
                  <a:srgbClr val="0070C0"/>
                </a:solidFill>
              </a:rPr>
              <a:t>What Would I Have Done Differently?</a:t>
            </a:r>
            <a:endParaRPr lang="en-US" sz="2800" dirty="0">
              <a:solidFill>
                <a:srgbClr val="0070C0"/>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5129" y="4191000"/>
            <a:ext cx="50292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Voice 009.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76400" y="4953000"/>
            <a:ext cx="609600" cy="609600"/>
          </a:xfrm>
          <a:prstGeom prst="rect">
            <a:avLst/>
          </a:prstGeom>
        </p:spPr>
      </p:pic>
    </p:spTree>
    <p:extLst>
      <p:ext uri="{BB962C8B-B14F-4D97-AF65-F5344CB8AC3E}">
        <p14:creationId xmlns:p14="http://schemas.microsoft.com/office/powerpoint/2010/main" val="25856434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96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US" sz="1600" dirty="0" smtClean="0">
                <a:solidFill>
                  <a:srgbClr val="0070C0"/>
                </a:solidFill>
              </a:rPr>
              <a:t>As educators, and citizens, we must be ever vigilant so that a few in power cannot repress and destroy our cultures and beliefs</a:t>
            </a:r>
            <a:r>
              <a:rPr lang="en-US" sz="1600" dirty="0" smtClean="0">
                <a:solidFill>
                  <a:srgbClr val="0070C0"/>
                </a:solidFill>
              </a:rPr>
              <a:t>.</a:t>
            </a:r>
          </a:p>
          <a:p>
            <a:pPr marL="0" indent="0">
              <a:buNone/>
            </a:pPr>
            <a:endParaRPr lang="en-US" sz="1600" dirty="0" smtClean="0">
              <a:solidFill>
                <a:srgbClr val="0070C0"/>
              </a:solidFill>
            </a:endParaRPr>
          </a:p>
          <a:p>
            <a:endParaRPr lang="en-US" sz="1600" dirty="0">
              <a:solidFill>
                <a:srgbClr val="0070C0"/>
              </a:solidFill>
            </a:endParaRPr>
          </a:p>
          <a:p>
            <a:pPr marL="0" indent="0">
              <a:buNone/>
            </a:pPr>
            <a:endParaRPr lang="en-US" sz="1600" dirty="0" smtClean="0">
              <a:solidFill>
                <a:srgbClr val="0070C0"/>
              </a:solidFill>
            </a:endParaRPr>
          </a:p>
          <a:p>
            <a:pPr marL="0" indent="0">
              <a:buNone/>
            </a:pPr>
            <a:endParaRPr lang="en-US" sz="1600" dirty="0">
              <a:solidFill>
                <a:srgbClr val="0070C0"/>
              </a:solidFill>
            </a:endParaRPr>
          </a:p>
          <a:p>
            <a:pPr marL="0" indent="0">
              <a:buNone/>
            </a:pPr>
            <a:endParaRPr lang="en-US" sz="1600" dirty="0" smtClean="0">
              <a:solidFill>
                <a:srgbClr val="0070C0"/>
              </a:solidFill>
            </a:endParaRPr>
          </a:p>
          <a:p>
            <a:pPr marL="0" indent="0">
              <a:buNone/>
            </a:pPr>
            <a:r>
              <a:rPr lang="en-US" sz="1600" dirty="0" smtClean="0">
                <a:solidFill>
                  <a:srgbClr val="0070C0"/>
                </a:solidFill>
              </a:rPr>
              <a:t>Multicultural </a:t>
            </a:r>
            <a:r>
              <a:rPr lang="en-US" sz="1600" dirty="0" smtClean="0">
                <a:solidFill>
                  <a:srgbClr val="0070C0"/>
                </a:solidFill>
              </a:rPr>
              <a:t>education means that all children, and adults seeking further education, will have the same opportunities.  Exposure to many cultures and educational opportunities world wide can only improve society as a whole. </a:t>
            </a:r>
          </a:p>
          <a:p>
            <a:pPr marL="0" indent="0">
              <a:buNone/>
            </a:pPr>
            <a:endParaRPr lang="en-US" sz="1600" dirty="0" smtClean="0">
              <a:solidFill>
                <a:srgbClr val="0070C0"/>
              </a:solidFill>
            </a:endParaRPr>
          </a:p>
          <a:p>
            <a:r>
              <a:rPr lang="en-US" sz="1600" dirty="0" smtClean="0">
                <a:solidFill>
                  <a:srgbClr val="0070C0"/>
                </a:solidFill>
              </a:rPr>
              <a:t>Gorski (2010) notes “The underlying goal of multicultural education is to affect social change.” </a:t>
            </a:r>
          </a:p>
          <a:p>
            <a:r>
              <a:rPr lang="en-US" sz="1600" dirty="0" smtClean="0">
                <a:solidFill>
                  <a:srgbClr val="0070C0"/>
                </a:solidFill>
              </a:rPr>
              <a:t>Mark Connolly (2009) said, "In reality, fear of change is one of the most common reasons for resistance to change because it stops you taking any action at all". </a:t>
            </a:r>
          </a:p>
          <a:p>
            <a:endParaRPr lang="en-US" sz="1600" dirty="0">
              <a:solidFill>
                <a:srgbClr val="0070C0"/>
              </a:solidFill>
            </a:endParaRPr>
          </a:p>
          <a:p>
            <a:endParaRPr lang="en-US" sz="1600" dirty="0" smtClean="0">
              <a:solidFill>
                <a:srgbClr val="0070C0"/>
              </a:solidFill>
            </a:endParaRPr>
          </a:p>
          <a:p>
            <a:endParaRPr lang="en-US" sz="1600" dirty="0" smtClean="0">
              <a:solidFill>
                <a:srgbClr val="0070C0"/>
              </a:solidFill>
            </a:endParaRPr>
          </a:p>
          <a:p>
            <a:endParaRPr lang="en-US" sz="1600" dirty="0">
              <a:solidFill>
                <a:srgbClr val="0070C0"/>
              </a:solidFill>
            </a:endParaRPr>
          </a:p>
        </p:txBody>
      </p:sp>
      <p:sp>
        <p:nvSpPr>
          <p:cNvPr id="2" name="Title 1"/>
          <p:cNvSpPr>
            <a:spLocks noGrp="1"/>
          </p:cNvSpPr>
          <p:nvPr>
            <p:ph type="title"/>
          </p:nvPr>
        </p:nvSpPr>
        <p:spPr/>
        <p:txBody>
          <a:bodyPr>
            <a:normAutofit/>
          </a:bodyPr>
          <a:lstStyle/>
          <a:p>
            <a:r>
              <a:rPr lang="en-US" sz="2800" dirty="0" smtClean="0">
                <a:solidFill>
                  <a:srgbClr val="0070C0"/>
                </a:solidFill>
              </a:rPr>
              <a:t>Reading Lolita in Tehran:</a:t>
            </a:r>
            <a:br>
              <a:rPr lang="en-US" sz="2800" dirty="0" smtClean="0">
                <a:solidFill>
                  <a:srgbClr val="0070C0"/>
                </a:solidFill>
              </a:rPr>
            </a:br>
            <a:r>
              <a:rPr lang="en-US" sz="2800" dirty="0" smtClean="0">
                <a:solidFill>
                  <a:srgbClr val="0070C0"/>
                </a:solidFill>
              </a:rPr>
              <a:t>What This Means to Society</a:t>
            </a:r>
            <a:endParaRPr lang="en-US" sz="2800" dirty="0">
              <a:solidFill>
                <a:srgbClr val="0070C0"/>
              </a:solidFill>
            </a:endParaRPr>
          </a:p>
        </p:txBody>
      </p:sp>
      <p:pic>
        <p:nvPicPr>
          <p:cNvPr id="4" name="Voice_010.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96200" y="5562600"/>
            <a:ext cx="609600" cy="6096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057400"/>
            <a:ext cx="2419350" cy="1354836"/>
          </a:xfrm>
          <a:prstGeom prst="rect">
            <a:avLst/>
          </a:prstGeom>
        </p:spPr>
      </p:pic>
    </p:spTree>
    <p:extLst>
      <p:ext uri="{BB962C8B-B14F-4D97-AF65-F5344CB8AC3E}">
        <p14:creationId xmlns:p14="http://schemas.microsoft.com/office/powerpoint/2010/main" val="35991016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1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600" dirty="0" smtClean="0">
                <a:solidFill>
                  <a:srgbClr val="0070C0"/>
                </a:solidFill>
              </a:rPr>
              <a:t>Never, ever take my freedoms for granted!</a:t>
            </a:r>
          </a:p>
          <a:p>
            <a:endParaRPr lang="en-US" sz="1600" dirty="0">
              <a:solidFill>
                <a:srgbClr val="0070C0"/>
              </a:solidFill>
            </a:endParaRPr>
          </a:p>
          <a:p>
            <a:r>
              <a:rPr lang="en-US" sz="1600" dirty="0" smtClean="0">
                <a:solidFill>
                  <a:srgbClr val="0070C0"/>
                </a:solidFill>
              </a:rPr>
              <a:t>Classical stories transcend different cultures but may be interpreted differently.</a:t>
            </a:r>
          </a:p>
          <a:p>
            <a:endParaRPr lang="en-US" sz="1600" dirty="0">
              <a:solidFill>
                <a:srgbClr val="0070C0"/>
              </a:solidFill>
            </a:endParaRPr>
          </a:p>
          <a:p>
            <a:r>
              <a:rPr lang="en-US" sz="1600" dirty="0" smtClean="0">
                <a:solidFill>
                  <a:srgbClr val="0070C0"/>
                </a:solidFill>
              </a:rPr>
              <a:t>It is easier to understand how quickly a shift can occur in society.  Change can be good or bad but it should never be at the expense of peoples’ rights.</a:t>
            </a:r>
          </a:p>
          <a:p>
            <a:endParaRPr lang="en-US" sz="1600" dirty="0">
              <a:solidFill>
                <a:srgbClr val="0070C0"/>
              </a:solidFill>
            </a:endParaRPr>
          </a:p>
          <a:p>
            <a:r>
              <a:rPr lang="en-US" sz="1600" dirty="0" smtClean="0">
                <a:solidFill>
                  <a:srgbClr val="0070C0"/>
                </a:solidFill>
              </a:rPr>
              <a:t> Nafisi generated a desire in me to read, or re-read the classics such as </a:t>
            </a:r>
            <a:r>
              <a:rPr lang="en-US" sz="1600" i="1" dirty="0" smtClean="0">
                <a:solidFill>
                  <a:srgbClr val="0070C0"/>
                </a:solidFill>
              </a:rPr>
              <a:t>Lolita, The Great Gatsby</a:t>
            </a:r>
            <a:r>
              <a:rPr lang="en-US" sz="1600" dirty="0" smtClean="0">
                <a:solidFill>
                  <a:srgbClr val="0070C0"/>
                </a:solidFill>
              </a:rPr>
              <a:t>, etc. </a:t>
            </a:r>
          </a:p>
          <a:p>
            <a:endParaRPr lang="en-US" sz="1600" dirty="0">
              <a:solidFill>
                <a:srgbClr val="0070C0"/>
              </a:solidFill>
            </a:endParaRPr>
          </a:p>
          <a:p>
            <a:r>
              <a:rPr lang="en-US" sz="1600" dirty="0" smtClean="0">
                <a:solidFill>
                  <a:srgbClr val="0070C0"/>
                </a:solidFill>
              </a:rPr>
              <a:t>I would also like to learn more about the Persian culture and how life was prior to the religious take-over.</a:t>
            </a:r>
            <a:endParaRPr lang="en-US" sz="1600" dirty="0">
              <a:solidFill>
                <a:srgbClr val="0070C0"/>
              </a:solidFill>
            </a:endParaRPr>
          </a:p>
        </p:txBody>
      </p:sp>
      <p:sp>
        <p:nvSpPr>
          <p:cNvPr id="2" name="Title 1"/>
          <p:cNvSpPr>
            <a:spLocks noGrp="1"/>
          </p:cNvSpPr>
          <p:nvPr>
            <p:ph type="title"/>
          </p:nvPr>
        </p:nvSpPr>
        <p:spPr/>
        <p:txBody>
          <a:bodyPr>
            <a:normAutofit/>
          </a:bodyPr>
          <a:lstStyle/>
          <a:p>
            <a:r>
              <a:rPr lang="en-US" sz="2800" dirty="0" smtClean="0">
                <a:solidFill>
                  <a:srgbClr val="0070C0"/>
                </a:solidFill>
              </a:rPr>
              <a:t>What I Have Learned and Further Investigation</a:t>
            </a:r>
            <a:endParaRPr lang="en-US" sz="2800" dirty="0">
              <a:solidFill>
                <a:srgbClr val="0070C0"/>
              </a:solidFill>
            </a:endParaRPr>
          </a:p>
        </p:txBody>
      </p:sp>
      <p:pic>
        <p:nvPicPr>
          <p:cNvPr id="5" name="Voice 011.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67600" y="5638800"/>
            <a:ext cx="609600" cy="609600"/>
          </a:xfrm>
          <a:prstGeom prst="rect">
            <a:avLst/>
          </a:prstGeom>
        </p:spPr>
      </p:pic>
    </p:spTree>
    <p:extLst>
      <p:ext uri="{BB962C8B-B14F-4D97-AF65-F5344CB8AC3E}">
        <p14:creationId xmlns:p14="http://schemas.microsoft.com/office/powerpoint/2010/main" val="3040111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683"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1600" i="1" dirty="0" smtClean="0">
                <a:solidFill>
                  <a:srgbClr val="0070C0"/>
                </a:solidFill>
              </a:rPr>
              <a:t>Reading Lolita in Tehran </a:t>
            </a:r>
            <a:r>
              <a:rPr lang="en-US" sz="1600" dirty="0" smtClean="0">
                <a:solidFill>
                  <a:srgbClr val="0070C0"/>
                </a:solidFill>
              </a:rPr>
              <a:t>was one of the most interesting books I’ve read in a long time.  </a:t>
            </a:r>
          </a:p>
          <a:p>
            <a:pPr marL="0" indent="0">
              <a:buNone/>
            </a:pPr>
            <a:endParaRPr lang="en-US" sz="1600" dirty="0">
              <a:solidFill>
                <a:srgbClr val="0070C0"/>
              </a:solidFill>
            </a:endParaRPr>
          </a:p>
          <a:p>
            <a:pPr marL="0" indent="0">
              <a:buNone/>
            </a:pPr>
            <a:r>
              <a:rPr lang="en-US" sz="1600" dirty="0" smtClean="0">
                <a:solidFill>
                  <a:srgbClr val="0070C0"/>
                </a:solidFill>
              </a:rPr>
              <a:t>Aziz Nafisi is a strong, intelligent woman who challenged authority in order to teach and influence others.  </a:t>
            </a:r>
          </a:p>
          <a:p>
            <a:pPr marL="0" indent="0">
              <a:buNone/>
            </a:pPr>
            <a:endParaRPr lang="en-US" sz="1600" dirty="0">
              <a:solidFill>
                <a:srgbClr val="0070C0"/>
              </a:solidFill>
            </a:endParaRPr>
          </a:p>
          <a:p>
            <a:pPr marL="0" indent="0">
              <a:buNone/>
            </a:pPr>
            <a:r>
              <a:rPr lang="en-US" sz="1600" dirty="0" smtClean="0">
                <a:solidFill>
                  <a:srgbClr val="0070C0"/>
                </a:solidFill>
              </a:rPr>
              <a:t>She identified the struggles of daily life in a repressive society, without ever just complaining.  It was a testimony of how to overcome them.</a:t>
            </a:r>
          </a:p>
          <a:p>
            <a:pPr marL="0" indent="0">
              <a:buNone/>
            </a:pPr>
            <a:endParaRPr lang="en-US" sz="1600" dirty="0">
              <a:solidFill>
                <a:srgbClr val="0070C0"/>
              </a:solidFill>
            </a:endParaRPr>
          </a:p>
          <a:p>
            <a:pPr marL="0" indent="0">
              <a:buNone/>
            </a:pPr>
            <a:r>
              <a:rPr lang="en-US" sz="1600" dirty="0" smtClean="0">
                <a:solidFill>
                  <a:srgbClr val="0070C0"/>
                </a:solidFill>
              </a:rPr>
              <a:t>She embraced diversity and didn’t judge others who were different.</a:t>
            </a:r>
          </a:p>
          <a:p>
            <a:pPr marL="0" indent="0">
              <a:buNone/>
            </a:pPr>
            <a:endParaRPr lang="en-US" sz="1600" dirty="0">
              <a:solidFill>
                <a:srgbClr val="0070C0"/>
              </a:solidFill>
            </a:endParaRPr>
          </a:p>
          <a:p>
            <a:pPr marL="0" indent="0">
              <a:buNone/>
            </a:pPr>
            <a:r>
              <a:rPr lang="en-US" sz="1600" dirty="0" smtClean="0">
                <a:solidFill>
                  <a:srgbClr val="0070C0"/>
                </a:solidFill>
              </a:rPr>
              <a:t>Nafisi brought to life the country and culture of Iran, the beauty and the ugliness.  She made it real and I breathed it in. </a:t>
            </a:r>
            <a:endParaRPr lang="en-US" sz="1600" dirty="0">
              <a:solidFill>
                <a:srgbClr val="0070C0"/>
              </a:solidFill>
            </a:endParaRPr>
          </a:p>
        </p:txBody>
      </p:sp>
      <p:sp>
        <p:nvSpPr>
          <p:cNvPr id="2" name="Title 1"/>
          <p:cNvSpPr>
            <a:spLocks noGrp="1"/>
          </p:cNvSpPr>
          <p:nvPr>
            <p:ph type="title"/>
          </p:nvPr>
        </p:nvSpPr>
        <p:spPr/>
        <p:txBody>
          <a:bodyPr>
            <a:normAutofit/>
          </a:bodyPr>
          <a:lstStyle/>
          <a:p>
            <a:r>
              <a:rPr lang="en-US" sz="2800" dirty="0" smtClean="0">
                <a:solidFill>
                  <a:srgbClr val="0070C0"/>
                </a:solidFill>
              </a:rPr>
              <a:t>Conclusion</a:t>
            </a:r>
            <a:endParaRPr lang="en-US" sz="2800" dirty="0">
              <a:solidFill>
                <a:srgbClr val="0070C0"/>
              </a:solidFill>
            </a:endParaRPr>
          </a:p>
        </p:txBody>
      </p:sp>
      <p:pic>
        <p:nvPicPr>
          <p:cNvPr id="4" name="Voice 012.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15200" y="5638800"/>
            <a:ext cx="609600" cy="609600"/>
          </a:xfrm>
          <a:prstGeom prst="rect">
            <a:avLst/>
          </a:prstGeom>
        </p:spPr>
      </p:pic>
    </p:spTree>
    <p:extLst>
      <p:ext uri="{BB962C8B-B14F-4D97-AF65-F5344CB8AC3E}">
        <p14:creationId xmlns:p14="http://schemas.microsoft.com/office/powerpoint/2010/main" val="38218939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53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Connolly, M. (2009). Exposing fear of change.  Retrieved from 	http://www.change-management-coach.com/fear-of-change.html  </a:t>
            </a:r>
          </a:p>
          <a:p>
            <a:r>
              <a:rPr lang="en-US" sz="1600" dirty="0" smtClean="0">
                <a:solidFill>
                  <a:srgbClr val="0070C0"/>
                </a:solidFill>
              </a:rPr>
              <a:t>Gorski, P. (2013, September). Building a pedagogy of engagement for 	students in poverty. </a:t>
            </a:r>
            <a:r>
              <a:rPr lang="sv-SE" sz="1600" i="1" dirty="0" smtClean="0">
                <a:solidFill>
                  <a:srgbClr val="0070C0"/>
                </a:solidFill>
              </a:rPr>
              <a:t>Phi Delta Kappan, 95</a:t>
            </a:r>
            <a:r>
              <a:rPr lang="sv-SE" sz="1600" dirty="0" smtClean="0">
                <a:solidFill>
                  <a:srgbClr val="0070C0"/>
                </a:solidFill>
              </a:rPr>
              <a:t>(1), 48–52</a:t>
            </a:r>
            <a:endParaRPr lang="en-US" sz="1600" dirty="0" smtClean="0">
              <a:solidFill>
                <a:srgbClr val="0070C0"/>
              </a:solidFill>
            </a:endParaRPr>
          </a:p>
          <a:p>
            <a:r>
              <a:rPr lang="en-US" sz="1600" dirty="0" smtClean="0">
                <a:solidFill>
                  <a:srgbClr val="0070C0"/>
                </a:solidFill>
              </a:rPr>
              <a:t>Hossain, K. I. (2013). Understanding Islam in the U.S. Classroom: A Guide 	for Elementary School Teachers. </a:t>
            </a:r>
            <a:r>
              <a:rPr lang="en-US" sz="1600" i="1" dirty="0" smtClean="0">
                <a:solidFill>
                  <a:srgbClr val="0070C0"/>
                </a:solidFill>
              </a:rPr>
              <a:t>Multicultural Education, 20</a:t>
            </a:r>
            <a:r>
              <a:rPr lang="en-US" sz="1600" dirty="0" smtClean="0">
                <a:solidFill>
                  <a:srgbClr val="0070C0"/>
                </a:solidFill>
              </a:rPr>
              <a:t>(2), 49-	52</a:t>
            </a:r>
          </a:p>
          <a:p>
            <a:r>
              <a:rPr lang="en-US" sz="1600" dirty="0" smtClean="0">
                <a:solidFill>
                  <a:srgbClr val="0070C0"/>
                </a:solidFill>
              </a:rPr>
              <a:t>Nieto, S. (2008). Chapter 9: Culture and Education. </a:t>
            </a:r>
            <a:r>
              <a:rPr lang="en-US" sz="1600" i="1" dirty="0" smtClean="0">
                <a:solidFill>
                  <a:srgbClr val="0070C0"/>
                </a:solidFill>
              </a:rPr>
              <a:t>Yearbook of the 	National Society for the Study of Education, 107</a:t>
            </a:r>
            <a:r>
              <a:rPr lang="en-US" sz="1600" dirty="0" smtClean="0">
                <a:solidFill>
                  <a:srgbClr val="0070C0"/>
                </a:solidFill>
              </a:rPr>
              <a:t>(1), 127-142. 	doi:10.1111/j.1744-7984.2008.00137.x</a:t>
            </a:r>
          </a:p>
          <a:p>
            <a:r>
              <a:rPr lang="en-US" sz="1600" dirty="0" smtClean="0">
                <a:solidFill>
                  <a:srgbClr val="0070C0"/>
                </a:solidFill>
              </a:rPr>
              <a:t>Nafisi, A. (2004). Reading Lolita in Tehran: A Memoir in Books. New York: 	Random House. </a:t>
            </a:r>
          </a:p>
          <a:p>
            <a:endParaRPr lang="en-US" sz="1600" dirty="0">
              <a:solidFill>
                <a:srgbClr val="0070C0"/>
              </a:solidFill>
            </a:endParaRPr>
          </a:p>
        </p:txBody>
      </p:sp>
      <p:sp>
        <p:nvSpPr>
          <p:cNvPr id="2" name="Title 1"/>
          <p:cNvSpPr>
            <a:spLocks noGrp="1"/>
          </p:cNvSpPr>
          <p:nvPr>
            <p:ph type="title"/>
          </p:nvPr>
        </p:nvSpPr>
        <p:spPr/>
        <p:txBody>
          <a:bodyPr>
            <a:normAutofit/>
          </a:bodyPr>
          <a:lstStyle/>
          <a:p>
            <a:r>
              <a:rPr lang="en-US" sz="2800" dirty="0" smtClean="0">
                <a:solidFill>
                  <a:srgbClr val="0070C0"/>
                </a:solidFill>
              </a:rPr>
              <a:t>References</a:t>
            </a:r>
            <a:endParaRPr lang="en-US" sz="2800" dirty="0">
              <a:solidFill>
                <a:srgbClr val="0070C0"/>
              </a:solidFill>
            </a:endParaRPr>
          </a:p>
        </p:txBody>
      </p:sp>
    </p:spTree>
    <p:extLst>
      <p:ext uri="{BB962C8B-B14F-4D97-AF65-F5344CB8AC3E}">
        <p14:creationId xmlns:p14="http://schemas.microsoft.com/office/powerpoint/2010/main" val="31618721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308</TotalTime>
  <Words>1477</Words>
  <Application>Microsoft Office PowerPoint</Application>
  <PresentationFormat>On-screen Show (4:3)</PresentationFormat>
  <Paragraphs>121</Paragraphs>
  <Slides>11</Slides>
  <Notes>1</Notes>
  <HiddenSlides>0</HiddenSlides>
  <MMClips>10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Grid</vt:lpstr>
      <vt:lpstr>Memoir, Memory and Mastery Project</vt:lpstr>
      <vt:lpstr>Reading Lolita in Tehran:  An Overview </vt:lpstr>
      <vt:lpstr>Course Objective: Reading Lolita in Tehran  and Ethnic Identity</vt:lpstr>
      <vt:lpstr>Course Objective: Reading Lolita in Tehran and Analysis of How Culture Affects Learning and Achievement </vt:lpstr>
      <vt:lpstr>Course Objective: Reading Lolita in Tehran  and Gender, Sexuality, and Religion</vt:lpstr>
      <vt:lpstr>Author’s Society and Her Use of Principles of Cultural Competence</vt:lpstr>
      <vt:lpstr>What Would I Have Done Differently?</vt:lpstr>
      <vt:lpstr>Reading Lolita in Tehran: What This Means to Society</vt:lpstr>
      <vt:lpstr>What I Have Learned and Further Investigation</vt:lpstr>
      <vt:lpstr>Conclusion</vt:lpstr>
      <vt:lpstr>References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Memoir, Memory and Mastery Project</dc:title>
  <dc:creator>PC</dc:creator>
  <cp:lastModifiedBy>PC</cp:lastModifiedBy>
  <cp:revision>21</cp:revision>
  <dcterms:created xsi:type="dcterms:W3CDTF">2016-02-26T04:14:15Z</dcterms:created>
  <dcterms:modified xsi:type="dcterms:W3CDTF">2016-02-27T23:15:15Z</dcterms:modified>
</cp:coreProperties>
</file>