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61" r:id="rId5"/>
    <p:sldId id="262" r:id="rId6"/>
    <p:sldId id="260" r:id="rId7"/>
    <p:sldId id="263" r:id="rId8"/>
    <p:sldId id="264" r:id="rId9"/>
    <p:sldId id="265" r:id="rId10"/>
    <p:sldId id="266" r:id="rId11"/>
    <p:sldId id="267" r:id="rId12"/>
    <p:sldId id="268" r:id="rId13"/>
    <p:sldId id="25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9" d="100"/>
          <a:sy n="79" d="100"/>
        </p:scale>
        <p:origin x="-2544" y="-7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7B2577-8318-4733-9EAD-5773B3552F80}" type="datetimeFigureOut">
              <a:rPr lang="en-US" smtClean="0"/>
              <a:t>2/27/2014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9B2E55-DF29-4488-9E85-88D74B3325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488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Hazard claim perils:  fire, theft, vandalism, wind, water</a:t>
            </a:r>
          </a:p>
          <a:p>
            <a:r>
              <a:rPr lang="en-US" dirty="0" smtClean="0"/>
              <a:t>Foreclosed and vacant properties</a:t>
            </a:r>
          </a:p>
          <a:p>
            <a:r>
              <a:rPr lang="en-US" dirty="0" smtClean="0"/>
              <a:t>Mortgagees such as Chase, Wells Fargo,</a:t>
            </a:r>
            <a:r>
              <a:rPr lang="en-US" baseline="0" dirty="0" smtClean="0"/>
              <a:t> Bank of America and Government Sponsored Entities (GSE’s)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B2E55-DF29-4488-9E85-88D74B3325B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379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B2349-C816-4F65-9D6A-75B819640043}" type="datetimeFigureOut">
              <a:rPr lang="en-US" smtClean="0"/>
              <a:t>2/27/2014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D464C-35F9-4851-AB76-48A7A0954F5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B2349-C816-4F65-9D6A-75B819640043}" type="datetimeFigureOut">
              <a:rPr lang="en-US" smtClean="0"/>
              <a:t>2/27/2014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D464C-35F9-4851-AB76-48A7A0954F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B2349-C816-4F65-9D6A-75B819640043}" type="datetimeFigureOut">
              <a:rPr lang="en-US" smtClean="0"/>
              <a:t>2/27/2014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D464C-35F9-4851-AB76-48A7A0954F5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B2349-C816-4F65-9D6A-75B819640043}" type="datetimeFigureOut">
              <a:rPr lang="en-US" smtClean="0"/>
              <a:t>2/27/2014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D464C-35F9-4851-AB76-48A7A0954F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B2349-C816-4F65-9D6A-75B819640043}" type="datetimeFigureOut">
              <a:rPr lang="en-US" smtClean="0"/>
              <a:t>2/27/2014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D464C-35F9-4851-AB76-48A7A0954F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B2349-C816-4F65-9D6A-75B819640043}" type="datetimeFigureOut">
              <a:rPr lang="en-US" smtClean="0"/>
              <a:t>2/27/2014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D464C-35F9-4851-AB76-48A7A0954F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B2349-C816-4F65-9D6A-75B819640043}" type="datetimeFigureOut">
              <a:rPr lang="en-US" smtClean="0"/>
              <a:t>2/27/2014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D464C-35F9-4851-AB76-48A7A0954F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B2349-C816-4F65-9D6A-75B819640043}" type="datetimeFigureOut">
              <a:rPr lang="en-US" smtClean="0"/>
              <a:t>2/27/2014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D464C-35F9-4851-AB76-48A7A0954F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B2349-C816-4F65-9D6A-75B819640043}" type="datetimeFigureOut">
              <a:rPr lang="en-US" smtClean="0"/>
              <a:t>2/27/2014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98D464C-35F9-4851-AB76-48A7A0954F56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B2349-C816-4F65-9D6A-75B819640043}" type="datetimeFigureOut">
              <a:rPr lang="en-US" smtClean="0"/>
              <a:t>2/27/2014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D464C-35F9-4851-AB76-48A7A0954F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B2349-C816-4F65-9D6A-75B819640043}" type="datetimeFigureOut">
              <a:rPr lang="en-US" smtClean="0"/>
              <a:t>2/27/2014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D464C-35F9-4851-AB76-48A7A0954F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1BB2349-C816-4F65-9D6A-75B819640043}" type="datetimeFigureOut">
              <a:rPr lang="en-US" smtClean="0"/>
              <a:t>2/27/2014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98D464C-35F9-4851-AB76-48A7A0954F56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Diamond</a:t>
            </a:r>
            <a:r>
              <a:rPr lang="en-US" sz="3600" dirty="0" smtClean="0"/>
              <a:t> </a:t>
            </a:r>
            <a:r>
              <a:rPr lang="en-US" sz="3600" dirty="0"/>
              <a:t>&amp; Associates: 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Vision </a:t>
            </a:r>
            <a:r>
              <a:rPr lang="en-US" sz="3600" dirty="0"/>
              <a:t>for the Future of Training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7304" y="3228536"/>
            <a:ext cx="7854696" cy="1752600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Laurel Gilmore</a:t>
            </a:r>
          </a:p>
          <a:p>
            <a:pPr algn="ctr"/>
            <a:r>
              <a:rPr lang="en-US" sz="1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EDU 505 Future of Education</a:t>
            </a:r>
          </a:p>
          <a:p>
            <a:pPr algn="ctr"/>
            <a:r>
              <a:rPr lang="en-US" sz="1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Jennifer Wojcik</a:t>
            </a:r>
          </a:p>
          <a:p>
            <a:pPr algn="ctr"/>
            <a:r>
              <a:rPr lang="en-US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February 27, </a:t>
            </a:r>
            <a:r>
              <a:rPr lang="en-US" sz="1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2014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6006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Autofit/>
          </a:bodyPr>
          <a:lstStyle/>
          <a:p>
            <a:r>
              <a:rPr lang="en-US" sz="4800" dirty="0" smtClean="0"/>
              <a:t>Description of the Organization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267200"/>
          </a:xfrm>
        </p:spPr>
        <p:txBody>
          <a:bodyPr/>
          <a:lstStyle/>
          <a:p>
            <a:r>
              <a:rPr lang="en-US" sz="2000" dirty="0" smtClean="0">
                <a:solidFill>
                  <a:srgbClr val="002060"/>
                </a:solidFill>
              </a:rPr>
              <a:t>Founded in 1996 with two employees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Currently over 200 employees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Mortgage and Insurance standards</a:t>
            </a:r>
            <a:endParaRPr lang="en-US" sz="1600" dirty="0" smtClean="0">
              <a:solidFill>
                <a:srgbClr val="002060"/>
              </a:solidFill>
            </a:endParaRPr>
          </a:p>
          <a:p>
            <a:r>
              <a:rPr lang="en-US" sz="2000" dirty="0" smtClean="0">
                <a:solidFill>
                  <a:srgbClr val="002060"/>
                </a:solidFill>
              </a:rPr>
              <a:t>No formal training program until 2011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Reasons for needed training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002060"/>
                </a:solidFill>
              </a:rPr>
              <a:t>Licensing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002060"/>
                </a:solidFill>
              </a:rPr>
              <a:t>Audit requirements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002060"/>
                </a:solidFill>
              </a:rPr>
              <a:t>Client expectations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002060"/>
                </a:solidFill>
              </a:rPr>
              <a:t>Ongoing software changes</a:t>
            </a:r>
            <a:endParaRPr lang="en-US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38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Autofit/>
          </a:bodyPr>
          <a:lstStyle/>
          <a:p>
            <a:r>
              <a:rPr lang="en-US" sz="4800" dirty="0" smtClean="0"/>
              <a:t>Current State of Training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002060"/>
                </a:solidFill>
              </a:rPr>
              <a:t>Grow the business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Become profitable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 smtClean="0">
                <a:solidFill>
                  <a:srgbClr val="002060"/>
                </a:solidFill>
              </a:rPr>
              <a:t>Ethics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New trainer with skills and knowledge to develop program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Games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Learning styles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Room for growth</a:t>
            </a:r>
            <a:endParaRPr lang="en-US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97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Literature Review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Understand different methods of training and development</a:t>
            </a:r>
          </a:p>
          <a:p>
            <a:pPr lvl="1"/>
            <a:r>
              <a:rPr lang="en-US" dirty="0" smtClean="0">
                <a:solidFill>
                  <a:srgbClr val="002060"/>
                </a:solidFill>
              </a:rPr>
              <a:t>Skilled and service jobs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Increased globalization</a:t>
            </a:r>
          </a:p>
          <a:p>
            <a:pPr lvl="1"/>
            <a:r>
              <a:rPr lang="en-US" dirty="0" smtClean="0">
                <a:solidFill>
                  <a:srgbClr val="002060"/>
                </a:solidFill>
              </a:rPr>
              <a:t>Changing demographics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Studies and surveys</a:t>
            </a:r>
          </a:p>
          <a:p>
            <a:pPr lvl="1"/>
            <a:r>
              <a:rPr lang="en-US" dirty="0" smtClean="0">
                <a:solidFill>
                  <a:srgbClr val="002060"/>
                </a:solidFill>
              </a:rPr>
              <a:t>Lack of comprehensive literature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Cross-cultural training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E-learning</a:t>
            </a:r>
          </a:p>
          <a:p>
            <a:pPr lvl="1"/>
            <a:r>
              <a:rPr lang="en-US" dirty="0" smtClean="0">
                <a:solidFill>
                  <a:srgbClr val="002060"/>
                </a:solidFill>
              </a:rPr>
              <a:t>Virtual teams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Technology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23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Futuring Technique - Scenarios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dirty="0" smtClean="0">
                <a:solidFill>
                  <a:srgbClr val="002060"/>
                </a:solidFill>
              </a:rPr>
              <a:t>Possible futures</a:t>
            </a:r>
          </a:p>
          <a:p>
            <a:pPr lvl="1"/>
            <a:r>
              <a:rPr lang="en-US" dirty="0" smtClean="0">
                <a:solidFill>
                  <a:srgbClr val="002060"/>
                </a:solidFill>
              </a:rPr>
              <a:t>Positive and negative impacts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5 Year future</a:t>
            </a:r>
          </a:p>
          <a:p>
            <a:pPr lvl="1"/>
            <a:r>
              <a:rPr lang="en-US" dirty="0" smtClean="0">
                <a:solidFill>
                  <a:srgbClr val="002060"/>
                </a:solidFill>
              </a:rPr>
              <a:t>Integration with Wingspan</a:t>
            </a:r>
          </a:p>
          <a:p>
            <a:pPr lvl="1"/>
            <a:r>
              <a:rPr lang="en-US" dirty="0" smtClean="0">
                <a:solidFill>
                  <a:srgbClr val="002060"/>
                </a:solidFill>
              </a:rPr>
              <a:t>AR training</a:t>
            </a:r>
          </a:p>
          <a:p>
            <a:pPr lvl="1"/>
            <a:r>
              <a:rPr lang="en-US" dirty="0" smtClean="0">
                <a:solidFill>
                  <a:srgbClr val="002060"/>
                </a:solidFill>
              </a:rPr>
              <a:t>Self-directed training</a:t>
            </a:r>
          </a:p>
          <a:p>
            <a:pPr lvl="1"/>
            <a:r>
              <a:rPr lang="en-US" dirty="0" smtClean="0">
                <a:solidFill>
                  <a:srgbClr val="002060"/>
                </a:solidFill>
              </a:rPr>
              <a:t>Flow Theory</a:t>
            </a:r>
          </a:p>
          <a:p>
            <a:pPr lvl="1"/>
            <a:endParaRPr lang="en-US" dirty="0" smtClean="0"/>
          </a:p>
          <a:p>
            <a:pPr marL="393192" lvl="1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9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Trends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Increased </a:t>
            </a:r>
            <a:r>
              <a:rPr lang="en-US" dirty="0" smtClean="0">
                <a:solidFill>
                  <a:srgbClr val="002060"/>
                </a:solidFill>
              </a:rPr>
              <a:t>competition - </a:t>
            </a:r>
            <a:endParaRPr lang="en-US" dirty="0">
              <a:solidFill>
                <a:srgbClr val="002060"/>
              </a:solidFill>
            </a:endParaRPr>
          </a:p>
          <a:p>
            <a:r>
              <a:rPr lang="en-US" dirty="0">
                <a:solidFill>
                  <a:srgbClr val="002060"/>
                </a:solidFill>
              </a:rPr>
              <a:t>Need for skilled workers</a:t>
            </a:r>
          </a:p>
          <a:p>
            <a:r>
              <a:rPr lang="en-US" dirty="0">
                <a:solidFill>
                  <a:srgbClr val="002060"/>
                </a:solidFill>
              </a:rPr>
              <a:t>Critical thinking/analysis</a:t>
            </a:r>
          </a:p>
          <a:p>
            <a:r>
              <a:rPr lang="en-US" dirty="0">
                <a:solidFill>
                  <a:srgbClr val="002060"/>
                </a:solidFill>
              </a:rPr>
              <a:t>Technology</a:t>
            </a:r>
          </a:p>
          <a:p>
            <a:r>
              <a:rPr lang="en-US" dirty="0">
                <a:solidFill>
                  <a:srgbClr val="002060"/>
                </a:solidFill>
              </a:rPr>
              <a:t>Economics</a:t>
            </a:r>
          </a:p>
          <a:p>
            <a:r>
              <a:rPr lang="en-US" dirty="0">
                <a:solidFill>
                  <a:srgbClr val="002060"/>
                </a:solidFill>
              </a:rPr>
              <a:t>Budgets</a:t>
            </a:r>
          </a:p>
          <a:p>
            <a:r>
              <a:rPr lang="en-US" dirty="0">
                <a:solidFill>
                  <a:srgbClr val="002060"/>
                </a:solidFill>
              </a:rPr>
              <a:t>Public and Company policy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44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Challenges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Budgetary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Flexibility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Identify learning styles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Issue identification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Time management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50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Opportunities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Product knowledge experts – key employees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MOOC’s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Creative growth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Employee growth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Reward for skills and performance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28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Prepare for the future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Develop scenarios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Determine staffing needs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Develop training modules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Develop assessment tools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Encourage feedback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08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Call for action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Collaborate with Wingspan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Determine if current training will work for both companies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Develop action plan for merging training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Collaborate via video conference and email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32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Conclusion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An effective training program will benefit both companies as they move forward separately, but eventually merging.  When a company has an effective training program, it will attract desirable employees.  Companies that continually improve the skills of existing employees will retain the best ones and develop leadership and diversity. </a:t>
            </a:r>
          </a:p>
        </p:txBody>
      </p:sp>
    </p:spTree>
    <p:extLst>
      <p:ext uri="{BB962C8B-B14F-4D97-AF65-F5344CB8AC3E}">
        <p14:creationId xmlns:p14="http://schemas.microsoft.com/office/powerpoint/2010/main" val="148884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858575761"/>
              </p:ext>
            </p:extLst>
          </p:nvPr>
        </p:nvGraphicFramePr>
        <p:xfrm>
          <a:off x="1981200" y="538905"/>
          <a:ext cx="4648200" cy="61259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Acrobat Document" r:id="rId3" imgW="5657664" imgH="7457940" progId="AcroExch.Document.11">
                  <p:embed/>
                </p:oleObj>
              </mc:Choice>
              <mc:Fallback>
                <p:oleObj name="Acrobat Document" r:id="rId3" imgW="5657664" imgH="745794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81200" y="538905"/>
                        <a:ext cx="4648200" cy="61259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422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References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5600"/>
            <a:ext cx="8229600" cy="3429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rgbClr val="002060"/>
                </a:solidFill>
              </a:rPr>
              <a:t>Dimont </a:t>
            </a:r>
            <a:r>
              <a:rPr lang="en-US" sz="2000" dirty="0">
                <a:solidFill>
                  <a:srgbClr val="002060"/>
                </a:solidFill>
              </a:rPr>
              <a:t>&amp; Associates, A Wingspan Company.  </a:t>
            </a:r>
            <a:endParaRPr lang="en-US" sz="20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2060"/>
                </a:solidFill>
              </a:rPr>
              <a:t>	</a:t>
            </a:r>
            <a:r>
              <a:rPr lang="en-US" sz="2000" dirty="0" smtClean="0">
                <a:solidFill>
                  <a:srgbClr val="002060"/>
                </a:solidFill>
              </a:rPr>
              <a:t>Retrieved from http://www.dimontandassociates.com/index.html    </a:t>
            </a:r>
            <a:endParaRPr lang="en-US" sz="2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2060"/>
                </a:solidFill>
              </a:rPr>
              <a:t>Global Insights on Training and Development. (2013). </a:t>
            </a:r>
            <a:r>
              <a:rPr lang="en-US" sz="2000" i="1" dirty="0">
                <a:solidFill>
                  <a:srgbClr val="002060"/>
                </a:solidFill>
              </a:rPr>
              <a:t>T+D, 67</a:t>
            </a:r>
            <a:r>
              <a:rPr lang="en-US" sz="2000" dirty="0">
                <a:solidFill>
                  <a:srgbClr val="002060"/>
                </a:solidFill>
              </a:rPr>
              <a:t>(9), 14</a:t>
            </a:r>
            <a:r>
              <a:rPr lang="en-US" sz="2000" dirty="0" smtClean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20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71291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</TotalTime>
  <Words>317</Words>
  <Application>Microsoft Office PowerPoint</Application>
  <PresentationFormat>On-screen Show (4:3)</PresentationFormat>
  <Paragraphs>86</Paragraphs>
  <Slides>13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Flow</vt:lpstr>
      <vt:lpstr>Acrobat Document</vt:lpstr>
      <vt:lpstr>Diamond &amp; Associates:   Vision for the Future of Training</vt:lpstr>
      <vt:lpstr>Description of the Organization</vt:lpstr>
      <vt:lpstr>Current State of Training</vt:lpstr>
      <vt:lpstr>Literature Review</vt:lpstr>
      <vt:lpstr>Futuring Technique - Scenarios</vt:lpstr>
      <vt:lpstr>Trends</vt:lpstr>
      <vt:lpstr>Challenges</vt:lpstr>
      <vt:lpstr>Opportunities</vt:lpstr>
      <vt:lpstr>Prepare for the future</vt:lpstr>
      <vt:lpstr>Call for action</vt:lpstr>
      <vt:lpstr>Conclusion</vt:lpstr>
      <vt:lpstr>PowerPoint Presentation</vt:lpstr>
      <vt:lpstr>References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Dimont &amp; Associates:   Vision for the Future of Training</dc:title>
  <dc:creator>PC</dc:creator>
  <cp:lastModifiedBy>PC</cp:lastModifiedBy>
  <cp:revision>8</cp:revision>
  <dcterms:created xsi:type="dcterms:W3CDTF">2014-01-19T23:47:10Z</dcterms:created>
  <dcterms:modified xsi:type="dcterms:W3CDTF">2014-02-28T05:30:50Z</dcterms:modified>
</cp:coreProperties>
</file>